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2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4" r:id="rId49"/>
    <p:sldId id="303" r:id="rId5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20"/>
  </p:normalViewPr>
  <p:slideViewPr>
    <p:cSldViewPr snapToGrid="0">
      <p:cViewPr>
        <p:scale>
          <a:sx n="45" d="100"/>
          <a:sy n="45" d="100"/>
        </p:scale>
        <p:origin x="10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27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lab.science.ku.dk/" TargetMode="External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2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60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63.g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69.tif"/><Relationship Id="rId18" Type="http://schemas.openxmlformats.org/officeDocument/2006/relationships/image" Target="../media/image74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4.png"/><Relationship Id="rId12" Type="http://schemas.openxmlformats.org/officeDocument/2006/relationships/image" Target="../media/image68.tif"/><Relationship Id="rId17" Type="http://schemas.openxmlformats.org/officeDocument/2006/relationships/image" Target="../media/image73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2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67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71.tif"/><Relationship Id="rId10" Type="http://schemas.openxmlformats.org/officeDocument/2006/relationships/image" Target="../media/image66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5.tif"/><Relationship Id="rId14" Type="http://schemas.openxmlformats.org/officeDocument/2006/relationships/image" Target="../media/image70.t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83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4.png"/><Relationship Id="rId3" Type="http://schemas.openxmlformats.org/officeDocument/2006/relationships/image" Target="../media/image74.png"/><Relationship Id="rId7" Type="http://schemas.openxmlformats.org/officeDocument/2006/relationships/image" Target="../media/image87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73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5.png"/><Relationship Id="rId15" Type="http://schemas.openxmlformats.org/officeDocument/2006/relationships/image" Target="../media/image90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4.jpeg"/><Relationship Id="rId9" Type="http://schemas.openxmlformats.org/officeDocument/2006/relationships/image" Target="../media/image88.png"/><Relationship Id="rId1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80731"/>
              <a:ext cx="1218210" cy="1229223"/>
              <a:chOff x="0" y="-3175"/>
              <a:chExt cx="1218208" cy="1229222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3175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3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6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5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6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8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9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2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60018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404119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499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2" name="Group"/>
          <p:cNvGrpSpPr/>
          <p:nvPr/>
        </p:nvGrpSpPr>
        <p:grpSpPr>
          <a:xfrm>
            <a:off x="-1011456" y="9050960"/>
            <a:ext cx="11127427" cy="4124203"/>
            <a:chOff x="-1043135" y="-2"/>
            <a:chExt cx="11127426" cy="4124201"/>
          </a:xfrm>
        </p:grpSpPr>
        <p:grpSp>
          <p:nvGrpSpPr>
            <p:cNvPr id="579" name="Group"/>
            <p:cNvGrpSpPr/>
            <p:nvPr/>
          </p:nvGrpSpPr>
          <p:grpSpPr>
            <a:xfrm>
              <a:off x="-1043135" y="-2"/>
              <a:ext cx="11127426" cy="4124201"/>
              <a:chOff x="-1043135" y="-1"/>
              <a:chExt cx="11127425" cy="4124199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-1043135" y="-1"/>
                <a:ext cx="8486730" cy="4124199"/>
                <a:chOff x="-1043135" y="0"/>
                <a:chExt cx="8486729" cy="4124197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-1043135" y="0"/>
                  <a:ext cx="8486729" cy="41241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R-cheat sheets </a:t>
                  </a:r>
                  <a:endParaRPr lang="en-US"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(</a:t>
                  </a:r>
                  <a:r>
                    <a:rPr dirty="0">
                      <a:solidFill>
                        <a:srgbClr val="374556"/>
                      </a:solidFill>
                      <a:hlinkClick r:id="rId2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https://rstudio.com/resources/</a:t>
                  </a:r>
                  <a:endParaRPr lang="en-US" dirty="0">
                    <a:solidFill>
                      <a:srgbClr val="374556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endParaRPr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>
                      <a:solidFill>
                        <a:srgbClr val="374556"/>
                      </a:solidFill>
                      <a:hlinkClick r:id="rId2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cheatsheets/</a:t>
                  </a:r>
                  <a:r>
                    <a:rPr dirty="0"/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4" grpId="3" animBg="1" advAuto="0"/>
      <p:bldP spid="558" grpId="1" animBg="1" advAuto="0"/>
      <p:bldP spid="563" grpId="4" animBg="1" advAuto="0"/>
      <p:bldP spid="58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  <p:bldP spid="603" grpId="2" animBg="1" advAuto="0"/>
      <p:bldP spid="60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341951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193628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990142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166840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478579" y="3311000"/>
            <a:ext cx="381194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50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1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8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9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8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4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1" animBg="1" advAuto="0"/>
      <p:bldP spid="94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5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3821" y="-38586"/>
            <a:ext cx="21156718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5769396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640501" y="4460589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7411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1. Center for Health Data Science (HeaDS) - https://heads.ku.dk/…"/>
          <p:cNvSpPr txBox="1"/>
          <p:nvPr/>
        </p:nvSpPr>
        <p:spPr>
          <a:xfrm>
            <a:off x="1376010" y="3751625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1" name="Tugce Karaderi 1"/>
          <p:cNvSpPr txBox="1"/>
          <p:nvPr/>
        </p:nvSpPr>
        <p:spPr>
          <a:xfrm>
            <a:off x="13679558" y="81032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Diana Andrejeva 1"/>
          <p:cNvSpPr txBox="1"/>
          <p:nvPr/>
        </p:nvSpPr>
        <p:spPr>
          <a:xfrm>
            <a:off x="17532753" y="4460589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3" name="Adrija Kalvisa 2"/>
          <p:cNvSpPr txBox="1"/>
          <p:nvPr/>
        </p:nvSpPr>
        <p:spPr>
          <a:xfrm>
            <a:off x="17742244" y="12467821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4" name="2. ReNEW NNF Center for Stem Cell Medicine…"/>
          <p:cNvSpPr txBox="1"/>
          <p:nvPr/>
        </p:nvSpPr>
        <p:spPr>
          <a:xfrm>
            <a:off x="1334288" y="9636260"/>
            <a:ext cx="11685891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  <a:p>
            <a:pPr lvl="1">
              <a:defRPr sz="3000" i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 </a:t>
            </a:r>
            <a:r>
              <a:rPr dirty="0" err="1"/>
              <a:t>Markussen</a:t>
            </a:r>
            <a:r>
              <a:rPr dirty="0"/>
              <a:t> </a:t>
            </a:r>
            <a:r>
              <a:rPr i="0" dirty="0"/>
              <a:t>&amp;</a:t>
            </a:r>
            <a:r>
              <a:rPr dirty="0"/>
              <a:t> </a:t>
            </a:r>
            <a:r>
              <a:rPr dirty="0" err="1"/>
              <a:t>Helle</a:t>
            </a:r>
            <a:r>
              <a:rPr dirty="0"/>
              <a:t> </a:t>
            </a:r>
            <a:r>
              <a:rPr dirty="0" err="1"/>
              <a:t>Sørensen</a:t>
            </a:r>
            <a:endParaRPr dirty="0"/>
          </a:p>
        </p:txBody>
      </p:sp>
      <p:sp>
        <p:nvSpPr>
          <p:cNvPr id="105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Henrike Zschach 1"/>
          <p:cNvSpPr txBox="1"/>
          <p:nvPr/>
        </p:nvSpPr>
        <p:spPr>
          <a:xfrm>
            <a:off x="17544101" y="81032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7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/>
          <a:srcRect l="25187" t="2070" r="25678" b="49184"/>
          <a:stretch>
            <a:fillRect/>
          </a:stretch>
        </p:blipFill>
        <p:spPr>
          <a:xfrm>
            <a:off x="13679558" y="5264250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2" name="Group"/>
          <p:cNvGrpSpPr/>
          <p:nvPr/>
        </p:nvGrpSpPr>
        <p:grpSpPr>
          <a:xfrm>
            <a:off x="17591563" y="1733364"/>
            <a:ext cx="2540001" cy="2530500"/>
            <a:chOff x="4125" y="-15664"/>
            <a:chExt cx="2540000" cy="2530498"/>
          </a:xfrm>
        </p:grpSpPr>
        <p:sp>
          <p:nvSpPr>
            <p:cNvPr id="110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1" name="Google Shape;376;p8" descr="Google Shape;376;p8"/>
            <p:cNvPicPr>
              <a:picLocks/>
            </p:cNvPicPr>
            <p:nvPr/>
          </p:nvPicPr>
          <p:blipFill>
            <a:blip r:embed="rId8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linkedinphotoscaled.jpg" descr="linkedinphotoscaled.jpg"/>
          <p:cNvPicPr>
            <a:picLocks noChangeAspect="1"/>
          </p:cNvPicPr>
          <p:nvPr/>
        </p:nvPicPr>
        <p:blipFill>
          <a:blip r:embed="rId9"/>
          <a:srcRect l="8" b="183"/>
          <a:stretch>
            <a:fillRect/>
          </a:stretch>
        </p:blipFill>
        <p:spPr>
          <a:xfrm>
            <a:off x="17867113" y="54081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10"/>
          <a:srcRect l="6" t="238" r="482" b="238"/>
          <a:stretch>
            <a:fillRect/>
          </a:stretch>
        </p:blipFill>
        <p:spPr>
          <a:xfrm>
            <a:off x="17594469" y="9638830"/>
            <a:ext cx="2530062" cy="253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6" y="0"/>
                </a:moveTo>
                <a:cubicBezTo>
                  <a:pt x="7659" y="0"/>
                  <a:pt x="5022" y="1006"/>
                  <a:pt x="3011" y="3017"/>
                </a:cubicBezTo>
                <a:cubicBezTo>
                  <a:pt x="1033" y="4994"/>
                  <a:pt x="33" y="7574"/>
                  <a:pt x="0" y="10165"/>
                </a:cubicBezTo>
                <a:lnTo>
                  <a:pt x="0" y="10430"/>
                </a:lnTo>
                <a:cubicBezTo>
                  <a:pt x="33" y="13021"/>
                  <a:pt x="1033" y="15602"/>
                  <a:pt x="3011" y="17579"/>
                </a:cubicBezTo>
                <a:cubicBezTo>
                  <a:pt x="7034" y="21600"/>
                  <a:pt x="13554" y="21600"/>
                  <a:pt x="17577" y="17579"/>
                </a:cubicBezTo>
                <a:cubicBezTo>
                  <a:pt x="21600" y="13557"/>
                  <a:pt x="21600" y="7038"/>
                  <a:pt x="17577" y="3017"/>
                </a:cubicBezTo>
                <a:cubicBezTo>
                  <a:pt x="15566" y="1006"/>
                  <a:pt x="12932" y="0"/>
                  <a:pt x="1029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2" animBg="1" advAuto="0"/>
      <p:bldP spid="1242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2" animBg="1" advAuto="0"/>
      <p:bldP spid="129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2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71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dirty="0"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3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3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3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3718453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Oval 23"/>
          <p:cNvSpPr/>
          <p:nvPr/>
        </p:nvSpPr>
        <p:spPr>
          <a:xfrm>
            <a:off x="13718453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8" name="Oval 23"/>
          <p:cNvSpPr/>
          <p:nvPr/>
        </p:nvSpPr>
        <p:spPr>
          <a:xfrm>
            <a:off x="12812520" y="837495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</a:t>
              </a:r>
              <a:r>
                <a:rPr dirty="0">
                  <a:solidFill>
                    <a:srgbClr val="374556"/>
                  </a:solidFill>
                </a:rPr>
                <a:t>(</a:t>
              </a: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https://cran.r-project.org/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dirty="0">
                  <a:solidFill>
                    <a:srgbClr val="374556"/>
                  </a:solidFill>
                </a:rPr>
                <a:t>R-studio (</a:t>
              </a: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http://www.rstudio.com/download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solidFill>
                    <a:srgbClr val="374556"/>
                  </a:solidFill>
                </a:rP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https://github.com/Center-for-Health-Data-Science/FromExceltoR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dirty="0" err="1"/>
              <a:t>Rmd</a:t>
            </a:r>
            <a:r>
              <a:rPr dirty="0"/>
              <a:t>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6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1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  <p:bldP spid="1468" grpId="2" animBg="1" advAuto="0"/>
      <p:bldP spid="1475" grpId="3" animBg="1" advAuto="0"/>
      <p:bldP spid="1482" grpId="5" animBg="1" advAuto="0"/>
      <p:bldP spid="1489" grpId="7" animBg="1" advAuto="0"/>
      <p:bldP spid="1494" grpId="8" animBg="1" advAuto="0"/>
      <p:bldP spid="1497" grpId="4" animBg="1" advAuto="0"/>
      <p:bldP spid="1500" grpId="6" animBg="1" advAuto="0"/>
      <p:bldP spid="1503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3" name="Group"/>
          <p:cNvGrpSpPr/>
          <p:nvPr/>
        </p:nvGrpSpPr>
        <p:grpSpPr>
          <a:xfrm>
            <a:off x="7959784" y="1016314"/>
            <a:ext cx="9176350" cy="2407791"/>
            <a:chOff x="97444" y="0"/>
            <a:chExt cx="9176349" cy="2407789"/>
          </a:xfrm>
        </p:grpSpPr>
        <p:sp>
          <p:nvSpPr>
            <p:cNvPr id="1510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511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514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5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6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7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519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0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1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2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4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5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6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7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530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531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32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533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534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535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536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537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538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539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540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541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542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543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544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545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546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547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548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549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550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551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57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554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55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556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58" name="Oval 23"/>
          <p:cNvSpPr/>
          <p:nvPr/>
        </p:nvSpPr>
        <p:spPr>
          <a:xfrm>
            <a:off x="14526777" y="761835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9" name="Oval 23"/>
          <p:cNvSpPr/>
          <p:nvPr/>
        </p:nvSpPr>
        <p:spPr>
          <a:xfrm>
            <a:off x="14526777" y="8058132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0" name="Oval 23"/>
          <p:cNvSpPr/>
          <p:nvPr/>
        </p:nvSpPr>
        <p:spPr>
          <a:xfrm>
            <a:off x="14526777" y="8519360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1" name="Oval 23"/>
          <p:cNvSpPr/>
          <p:nvPr/>
        </p:nvSpPr>
        <p:spPr>
          <a:xfrm>
            <a:off x="14526777" y="897857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2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3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4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5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6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7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8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9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0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1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2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3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7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87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88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89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90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91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01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92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8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9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00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602" name="ggplot2…"/>
          <p:cNvSpPr txBox="1"/>
          <p:nvPr/>
        </p:nvSpPr>
        <p:spPr>
          <a:xfrm>
            <a:off x="13849020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603" name="Oval 23"/>
          <p:cNvSpPr/>
          <p:nvPr/>
        </p:nvSpPr>
        <p:spPr>
          <a:xfrm>
            <a:off x="13555373" y="7297237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4" name="Oval 23"/>
          <p:cNvSpPr/>
          <p:nvPr/>
        </p:nvSpPr>
        <p:spPr>
          <a:xfrm>
            <a:off x="13555373" y="941878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5" name="Oval 23"/>
          <p:cNvSpPr/>
          <p:nvPr/>
        </p:nvSpPr>
        <p:spPr>
          <a:xfrm>
            <a:off x="13555373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6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2" name="Group"/>
          <p:cNvGrpSpPr/>
          <p:nvPr/>
        </p:nvGrpSpPr>
        <p:grpSpPr>
          <a:xfrm>
            <a:off x="13391761" y="1489524"/>
            <a:ext cx="9486170" cy="3475978"/>
            <a:chOff x="0" y="0"/>
            <a:chExt cx="9486169" cy="3475976"/>
          </a:xfrm>
        </p:grpSpPr>
        <p:sp>
          <p:nvSpPr>
            <p:cNvPr id="1609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10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611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3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23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14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5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6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7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9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1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22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24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5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6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7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28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8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29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0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1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2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3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4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35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36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37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42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639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641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646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643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645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647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649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651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653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671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2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3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4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5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6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6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6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670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" grpId="1" animBg="1" advAuto="0"/>
      <p:bldP spid="1650" grpId="2" animBg="1" advAuto="0"/>
      <p:bldP spid="1654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8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8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8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9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9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0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0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0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1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1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1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1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21" name="During this session:…"/>
          <p:cNvSpPr txBox="1"/>
          <p:nvPr/>
        </p:nvSpPr>
        <p:spPr>
          <a:xfrm>
            <a:off x="13601057" y="5385979"/>
            <a:ext cx="9160255" cy="559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Cooperatively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2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2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72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EE915-1DD8-9002-8FEF-22EDE263997C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04A84D9-F33B-8DE1-1FDC-C2742A40C02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4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5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9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736" name="R IN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IN STATISTICAL ANALYSIS </a:t>
              </a:r>
            </a:p>
          </p:txBody>
        </p:sp>
        <p:sp>
          <p:nvSpPr>
            <p:cNvPr id="1737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740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50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3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744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745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746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7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8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9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3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57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754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55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56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6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5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5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76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4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8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9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0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1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2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3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75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776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7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78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79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80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81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82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3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84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85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6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7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88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89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90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91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92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3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4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95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796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7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98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99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800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01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07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804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805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806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8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09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0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1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2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3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4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5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6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7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8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9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0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1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2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3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4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5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6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7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8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9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0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1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832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833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834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835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836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7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8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839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5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6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847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856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849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850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1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2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3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4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5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857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63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860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861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862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52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864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88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865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66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7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68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2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3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4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5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6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7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87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1878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79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80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83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1881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4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86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1884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5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89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3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78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934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3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4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5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6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7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048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79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0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1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2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3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4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5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6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7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8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9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0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1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2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3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4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5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6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7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8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9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0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6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7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8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9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0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1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2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3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4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5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6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7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8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9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0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1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2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3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4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5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6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7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8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9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0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1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2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3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4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5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6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7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8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9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0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1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2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3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4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5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6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7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049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050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60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053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4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159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055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6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057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94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058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59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0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1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2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3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4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5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6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7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8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9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0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1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2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3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4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5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6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7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8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9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0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1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2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3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4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5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6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7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8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9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0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1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2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3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151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108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95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6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7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3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4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7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22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10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0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1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36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12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7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1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2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3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50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13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8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0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1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2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3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4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152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3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154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5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156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7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8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161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163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8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78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169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0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1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2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3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4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5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6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7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79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80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1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2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87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84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85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6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88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89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90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91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92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3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3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94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95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96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97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8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9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0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1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2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204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3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21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208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20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1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2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3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214" name="38"/>
          <p:cNvSpPr txBox="1"/>
          <p:nvPr/>
        </p:nvSpPr>
        <p:spPr>
          <a:xfrm>
            <a:off x="374649" y="12998450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1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5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https://publichealth.ku.dk/about-the-department/biostat/"/>
          <p:cNvSpPr txBox="1"/>
          <p:nvPr/>
        </p:nvSpPr>
        <p:spPr>
          <a:xfrm>
            <a:off x="12570243" y="4616704"/>
            <a:ext cx="8980087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374556"/>
              </a:solidFill>
            </a:endParaR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https://publichealth.ku.dk/about-the-department/biostat/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218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lme4: </a:t>
            </a: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glmmTMB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2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2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22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Epidemiological Analysis</a:t>
            </a:r>
          </a:p>
        </p:txBody>
      </p:sp>
      <p:sp>
        <p:nvSpPr>
          <p:cNvPr id="222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230" name="Elastic-Net Regression (R"/>
          <p:cNvSpPr txBox="1"/>
          <p:nvPr/>
        </p:nvSpPr>
        <p:spPr>
          <a:xfrm>
            <a:off x="12950731" y="10439400"/>
            <a:ext cx="451985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Elastic-Net Regression</a:t>
            </a:r>
          </a:p>
        </p:txBody>
      </p:sp>
      <p:pic>
        <p:nvPicPr>
          <p:cNvPr id="2231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2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23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3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23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24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23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23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4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24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24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24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246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5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25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25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5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26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26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26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26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PCAtools</a:t>
            </a:r>
            <a:r>
              <a:rPr u="sng" dirty="0">
                <a:solidFill>
                  <a:srgbClr val="374556"/>
                </a:solidFill>
              </a:rPr>
              <a:t>/</a:t>
            </a:r>
            <a:r>
              <a:rPr u="sng" dirty="0" err="1">
                <a:solidFill>
                  <a:srgbClr val="374556"/>
                </a:solidFill>
              </a:rPr>
              <a:t>inst</a:t>
            </a:r>
            <a:r>
              <a:rPr u="sng" dirty="0">
                <a:solidFill>
                  <a:srgbClr val="374556"/>
                </a:solidFill>
              </a:rPr>
              <a:t>/doc/</a:t>
            </a:r>
            <a:r>
              <a:rPr u="sng" dirty="0" err="1">
                <a:solidFill>
                  <a:srgbClr val="374556"/>
                </a:solidFill>
              </a:rPr>
              <a:t>PCAtools.html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6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6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datascienceplus.com</a:t>
            </a:r>
            <a:r>
              <a:rPr u="sng"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26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26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26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7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27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27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277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78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279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0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1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3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5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7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8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89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2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3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5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6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00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97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98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99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01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2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EasyQC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3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4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305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EasyStrata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6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7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</a:t>
            </a:r>
            <a:r>
              <a:rPr u="sng" dirty="0" err="1">
                <a:solidFill>
                  <a:srgbClr val="374556"/>
                </a:solidFill>
              </a:rPr>
              <a:t>qqman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qqman.html</a:t>
            </a:r>
            <a:endParaRPr sz="1200" u="sng" dirty="0">
              <a:solidFill>
                <a:srgbClr val="374556"/>
              </a:solidFill>
            </a:endParaRPr>
          </a:p>
        </p:txBody>
      </p:sp>
      <p:sp>
        <p:nvSpPr>
          <p:cNvPr id="2308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309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310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DESeq2, limma, EdgeR, etc.: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11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12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313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314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5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6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7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8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9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0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1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3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http://</a:t>
            </a:r>
            <a:r>
              <a:rPr u="sng" dirty="0" err="1">
                <a:solidFill>
                  <a:srgbClr val="374556"/>
                </a:solidFill>
              </a:rPr>
              <a:t>www.bioconductor.org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BiocViews.html#___Proteomics</a:t>
            </a:r>
            <a:endParaRPr u="sng" dirty="0">
              <a:solidFill>
                <a:srgbClr val="374556"/>
              </a:solidFill>
            </a:endParaRPr>
          </a:p>
          <a:p>
            <a:pPr>
              <a:defRPr sz="1800"/>
            </a:pPr>
            <a:r>
              <a:rPr u="sng" dirty="0" err="1">
                <a:solidFill>
                  <a:srgbClr val="374556"/>
                </a:solidFill>
              </a:rPr>
              <a:t>RforProteomics.html</a:t>
            </a:r>
            <a:r>
              <a:rPr lang="en-US" u="sng" dirty="0">
                <a:solidFill>
                  <a:srgbClr val="374556"/>
                </a:solidFill>
              </a:rPr>
              <a:t> </a:t>
            </a:r>
            <a:endParaRPr u="sng" dirty="0">
              <a:solidFill>
                <a:srgbClr val="374556"/>
              </a:solidFill>
            </a:endParaRPr>
          </a:p>
        </p:txBody>
      </p:sp>
      <p:pic>
        <p:nvPicPr>
          <p:cNvPr id="2324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325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326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27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33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330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331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32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34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335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336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337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338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339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0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1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2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3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4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6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7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9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2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3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4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355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356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7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59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1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2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3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4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5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6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67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9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0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1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2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73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74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79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0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381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389" name="Group"/>
          <p:cNvGrpSpPr/>
          <p:nvPr/>
        </p:nvGrpSpPr>
        <p:grpSpPr>
          <a:xfrm>
            <a:off x="7256081" y="3240039"/>
            <a:ext cx="10841271" cy="6260139"/>
            <a:chOff x="0" y="0"/>
            <a:chExt cx="10841270" cy="6260137"/>
          </a:xfrm>
        </p:grpSpPr>
        <p:grpSp>
          <p:nvGrpSpPr>
            <p:cNvPr id="2387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382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3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4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5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6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388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8" grpId="14" animBg="1" advAuto="0"/>
      <p:bldP spid="261" grpId="15" animBg="1" advAuto="0"/>
      <p:bldP spid="264" grpId="19" animBg="1" advAuto="0"/>
      <p:bldP spid="267" grpId="20" animBg="1" advAuto="0"/>
      <p:bldP spid="270" grpId="5" animBg="1" advAuto="0"/>
      <p:bldP spid="273" grpId="6" animBg="1" advAuto="0"/>
      <p:bldP spid="276" grpId="9" animBg="1" advAuto="0"/>
      <p:bldP spid="279" grpId="10" animBg="1" advAuto="0"/>
      <p:bldP spid="280" grpId="4" animBg="1" advAuto="0"/>
      <p:bldP spid="281" grpId="3" animBg="1" advAuto="0"/>
      <p:bldP spid="282" grpId="8" animBg="1" advAuto="0"/>
      <p:bldP spid="283" grpId="7" animBg="1" advAuto="0"/>
      <p:bldP spid="284" grpId="13" animBg="1" advAuto="0"/>
      <p:bldP spid="285" grpId="12" animBg="1" advAuto="0"/>
      <p:bldP spid="286" grpId="17" animBg="1" advAuto="0"/>
      <p:bldP spid="287" grpId="18" animBg="1" advAuto="0"/>
      <p:bldP spid="288" grpId="22" animBg="1" advAuto="0"/>
      <p:bldP spid="289" grpId="21" animBg="1" advAuto="0"/>
      <p:bldP spid="291" grpId="27" animBg="1" advAuto="0"/>
      <p:bldP spid="292" grpId="26" animBg="1" advAuto="0"/>
      <p:bldP spid="295" grpId="25" animBg="1" advAuto="0"/>
      <p:bldP spid="298" grpId="23" animBg="1" advAuto="0"/>
      <p:bldP spid="301" grpId="24" animBg="1" advAuto="0"/>
      <p:bldP spid="304" grpId="11" animBg="1" advAuto="0"/>
      <p:bldP spid="307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3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6" name="DAY 1: Holst aud."/>
          <p:cNvSpPr txBox="1"/>
          <p:nvPr/>
        </p:nvSpPr>
        <p:spPr>
          <a:xfrm>
            <a:off x="1981524" y="5598690"/>
            <a:ext cx="3311374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1: Holst aud.</a:t>
            </a:r>
            <a:r>
              <a:rPr sz="1200"/>
              <a:t> </a:t>
            </a:r>
          </a:p>
        </p:txBody>
      </p:sp>
      <p:sp>
        <p:nvSpPr>
          <p:cNvPr id="367" name="DAY 2: Holst aud."/>
          <p:cNvSpPr txBox="1"/>
          <p:nvPr/>
        </p:nvSpPr>
        <p:spPr>
          <a:xfrm>
            <a:off x="12148952" y="5609479"/>
            <a:ext cx="3311374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 2: Holst aud.</a:t>
            </a:r>
            <a:r>
              <a:rPr sz="1200"/>
              <a:t> </a:t>
            </a:r>
          </a:p>
        </p:txBody>
      </p:sp>
      <p:sp>
        <p:nvSpPr>
          <p:cNvPr id="368" name="DATES: 14-11 &amp; 15-11, 2023"/>
          <p:cNvSpPr txBox="1"/>
          <p:nvPr/>
        </p:nvSpPr>
        <p:spPr>
          <a:xfrm>
            <a:off x="1982938" y="4243043"/>
            <a:ext cx="5027995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14-11 &amp; 15-11, 2023</a:t>
            </a:r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15:15 -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6751136"/>
            <a:ext cx="7674345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Other cool things in R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15:00 - 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Wrap up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4691</Words>
  <Application>Microsoft Macintosh PowerPoint</Application>
  <PresentationFormat>Custom</PresentationFormat>
  <Paragraphs>948</Paragraphs>
  <Slides>49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Source Sans Pro Regular</vt:lpstr>
      <vt:lpstr>Tahoma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2</cp:revision>
  <dcterms:modified xsi:type="dcterms:W3CDTF">2023-10-30T14:21:17Z</dcterms:modified>
</cp:coreProperties>
</file>